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tags/tag47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8" r:id="rId2"/>
    <p:sldId id="302" r:id="rId3"/>
    <p:sldId id="277" r:id="rId4"/>
    <p:sldId id="269" r:id="rId5"/>
    <p:sldId id="260" r:id="rId6"/>
    <p:sldId id="303" r:id="rId7"/>
    <p:sldId id="304" r:id="rId8"/>
    <p:sldId id="305" r:id="rId9"/>
    <p:sldId id="279" r:id="rId10"/>
    <p:sldId id="259" r:id="rId11"/>
    <p:sldId id="300" r:id="rId12"/>
    <p:sldId id="308" r:id="rId13"/>
    <p:sldId id="309" r:id="rId14"/>
    <p:sldId id="310" r:id="rId15"/>
    <p:sldId id="288" r:id="rId16"/>
    <p:sldId id="289" r:id="rId17"/>
    <p:sldId id="292" r:id="rId18"/>
    <p:sldId id="290" r:id="rId19"/>
    <p:sldId id="293" r:id="rId20"/>
    <p:sldId id="311" r:id="rId21"/>
    <p:sldId id="312" r:id="rId22"/>
    <p:sldId id="313" r:id="rId23"/>
    <p:sldId id="314" r:id="rId24"/>
    <p:sldId id="315" r:id="rId25"/>
    <p:sldId id="285" r:id="rId26"/>
    <p:sldId id="286" r:id="rId27"/>
    <p:sldId id="287" r:id="rId28"/>
    <p:sldId id="306" r:id="rId29"/>
    <p:sldId id="307" r:id="rId30"/>
    <p:sldId id="301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7B8"/>
    <a:srgbClr val="B8AA92"/>
    <a:srgbClr val="988563"/>
    <a:srgbClr val="E1DBD1"/>
    <a:srgbClr val="E6E6E6"/>
    <a:srgbClr val="556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90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C900E-46C7-878F-DBB2-FDD844CD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6709E6-FDF2-A335-B0AE-CE704A809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A51BF3-00BE-6645-EC28-B12159417A0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4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70F0E-4C8E-BA94-72A2-889B1745F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2A82B1-A9C6-70B6-866D-3B7A31065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5BE2B-0A3F-6017-4ED2-9EB91CBBF2D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434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EAE7-3E91-0C20-BB1D-A19EC9F98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23A99A-424D-8AD9-345B-450256A4A0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58C443-116C-E931-DA19-10E8B856F5C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41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58A2B-57E4-E3DE-A60C-800F71DE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137623-2624-5D21-E77A-999FCA459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D092E0-0867-9996-6CA3-30817BC68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CE7286-57E6-3F3F-0FB8-CD654752D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562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随着高校教学信息化建设的不断推进，体育教学也面临着数字化和智能化转型的需求。</a:t>
            </a:r>
            <a:br>
              <a:rPr lang="zh-CN" altLang="en-US" dirty="0"/>
            </a:br>
            <a:r>
              <a:rPr lang="zh-CN" altLang="en-US" dirty="0"/>
              <a:t>在传统体育课堂中，教学过程主要依赖教师的经验判断和现场示范，这种方式在学生数量较多的情况下，难以做到全面、精准指导。</a:t>
            </a:r>
            <a:br>
              <a:rPr lang="zh-CN" altLang="en-US" dirty="0"/>
            </a:br>
            <a:r>
              <a:rPr lang="zh-CN" altLang="en-US" dirty="0"/>
              <a:t>同时，学生在训练过程中获得的反馈往往存在滞后，动作评价缺乏量化依据，教学效果也难以进行客观评估。</a:t>
            </a:r>
            <a:br>
              <a:rPr lang="zh-CN" altLang="en-US" dirty="0"/>
            </a:br>
            <a:r>
              <a:rPr lang="zh-CN" altLang="en-US" dirty="0"/>
              <a:t>因此，将信息技术和人工智能引入体育教学，具有较强的现实意义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532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在需求分析阶段，我们从实际教学场景出发，明确了系统的三类主要用户：学生、教师以及教学管理员。</a:t>
            </a:r>
            <a:br>
              <a:rPr lang="zh-CN" altLang="en-US" dirty="0"/>
            </a:br>
            <a:r>
              <a:rPr lang="zh-CN" altLang="en-US" dirty="0"/>
              <a:t>围绕教学流程，系统设计了用户管理、课程管理、作业管理、</a:t>
            </a:r>
            <a:r>
              <a:rPr lang="en-US" altLang="zh-CN" dirty="0"/>
              <a:t>AI </a:t>
            </a:r>
            <a:r>
              <a:rPr lang="zh-CN" altLang="en-US" dirty="0"/>
              <a:t>分析支持以及数据可视化等核心功能模块。</a:t>
            </a:r>
            <a:br>
              <a:rPr lang="zh-CN" altLang="en-US" dirty="0"/>
            </a:br>
            <a:r>
              <a:rPr lang="zh-CN" altLang="en-US" dirty="0"/>
              <a:t>此外，在非功能需求方面，也重点考虑了系统在性能、安全性、易用性以及后续扩展方面的要求。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286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基于前面的背景分析和需求梳理，本项目的总体目标是构建一个完整的“教学</a:t>
            </a:r>
            <a:r>
              <a:rPr lang="en-US" altLang="zh-CN" dirty="0"/>
              <a:t>—</a:t>
            </a:r>
            <a:r>
              <a:rPr lang="zh-CN" altLang="en-US" dirty="0"/>
              <a:t>训练</a:t>
            </a:r>
            <a:r>
              <a:rPr lang="en-US" altLang="zh-CN" dirty="0"/>
              <a:t>—</a:t>
            </a:r>
            <a:r>
              <a:rPr lang="zh-CN" altLang="en-US" dirty="0"/>
              <a:t>反馈</a:t>
            </a:r>
            <a:r>
              <a:rPr lang="en-US" altLang="zh-CN" dirty="0"/>
              <a:t>—</a:t>
            </a:r>
            <a:r>
              <a:rPr lang="zh-CN" altLang="en-US" dirty="0"/>
              <a:t>改进”教学闭环。</a:t>
            </a:r>
            <a:br>
              <a:rPr lang="zh-CN" altLang="en-US" dirty="0"/>
            </a:br>
            <a:r>
              <a:rPr lang="zh-CN" altLang="en-US" dirty="0"/>
              <a:t>通过引入人工智能技术，实现对学生训练动作的自动识别与评估，从而为学生提供更加直观、个性化的训练反馈。</a:t>
            </a:r>
            <a:br>
              <a:rPr lang="zh-CN" altLang="en-US" dirty="0"/>
            </a:br>
            <a:r>
              <a:rPr lang="zh-CN" altLang="en-US" dirty="0"/>
              <a:t>同时，系统通过数据统计和分析，为教师提供量化的教学支持，辅助教学决策，最终提升体育教学的整体质量。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00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31675-7B84-7B14-7058-057E24FE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60802C-344A-4651-AAA5-9DC42212A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D54417-79D3-1B64-299C-4A8F52E35F1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79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99896-2E5F-ECBB-6748-B9FC8A11A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69C2B2-86ED-7E58-366E-2D1D048D1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E176AA2-2CBF-D0FB-1E5E-A5AE28C6B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在系统总体架构设计中，本项目采用 </a:t>
            </a:r>
            <a:r>
              <a:rPr lang="en-US" altLang="zh-CN" dirty="0"/>
              <a:t>B/S </a:t>
            </a:r>
            <a:r>
              <a:rPr lang="zh-CN" altLang="en-US" dirty="0"/>
              <a:t>与微服务相结合的架构模式。</a:t>
            </a:r>
            <a:br>
              <a:rPr lang="zh-CN" altLang="en-US" dirty="0"/>
            </a:br>
            <a:r>
              <a:rPr lang="zh-CN" altLang="en-US" dirty="0"/>
              <a:t>其中，</a:t>
            </a:r>
            <a:r>
              <a:rPr lang="en-US" altLang="zh-CN" dirty="0"/>
              <a:t>B/S </a:t>
            </a:r>
            <a:r>
              <a:rPr lang="zh-CN" altLang="en-US" dirty="0"/>
              <a:t>架构使用户只需通过浏览器即可访问系统，能够有效支持多终端使用，并降低客户端维护成本。</a:t>
            </a:r>
            <a:br>
              <a:rPr lang="zh-CN" altLang="en-US" dirty="0"/>
            </a:br>
            <a:r>
              <a:rPr lang="zh-CN" altLang="en-US" dirty="0"/>
              <a:t>同时，引入微服务架构思想，将 </a:t>
            </a:r>
            <a:r>
              <a:rPr lang="en-US" altLang="zh-CN" dirty="0"/>
              <a:t>AI </a:t>
            </a:r>
            <a:r>
              <a:rPr lang="zh-CN" altLang="en-US" dirty="0"/>
              <a:t>分析功能独立部署，有利于系统的解耦和后期扩展。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CE5516-DED4-012D-14F3-90A33517C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03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F1979-B68F-8D6D-0265-3831E9A9E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054B88-3D33-8695-13E5-BD9D36851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9140F3-20D2-181E-10F5-8AFD3239D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在技术选型方面，前端采用 </a:t>
            </a:r>
            <a:r>
              <a:rPr lang="en-US" altLang="zh-CN" dirty="0"/>
              <a:t>Vue 3 </a:t>
            </a:r>
            <a:r>
              <a:rPr lang="zh-CN" altLang="en-US" dirty="0"/>
              <a:t>与 </a:t>
            </a:r>
            <a:r>
              <a:rPr lang="en-US" altLang="zh-CN" dirty="0"/>
              <a:t>Tailwind CSS</a:t>
            </a:r>
            <a:r>
              <a:rPr lang="zh-CN" altLang="en-US" dirty="0"/>
              <a:t>，能够快速构建响应式界面。</a:t>
            </a:r>
            <a:br>
              <a:rPr lang="zh-CN" altLang="en-US" dirty="0"/>
            </a:br>
            <a:r>
              <a:rPr lang="zh-CN" altLang="en-US" dirty="0"/>
              <a:t>后端主系统基于 </a:t>
            </a:r>
            <a:r>
              <a:rPr lang="en-US" altLang="zh-CN" dirty="0"/>
              <a:t>.NET 8 Web API</a:t>
            </a:r>
            <a:r>
              <a:rPr lang="zh-CN" altLang="en-US" dirty="0"/>
              <a:t>，负责用户、课程和作业等核心业务处理。</a:t>
            </a:r>
            <a:br>
              <a:rPr lang="zh-CN" altLang="en-US" dirty="0"/>
            </a:br>
            <a:r>
              <a:rPr lang="en-US" altLang="zh-CN" dirty="0"/>
              <a:t>AI </a:t>
            </a:r>
            <a:r>
              <a:rPr lang="zh-CN" altLang="en-US" dirty="0"/>
              <a:t>服务采用 </a:t>
            </a:r>
            <a:r>
              <a:rPr lang="en-US" altLang="zh-CN" dirty="0"/>
              <a:t>Python </a:t>
            </a:r>
            <a:r>
              <a:rPr lang="zh-CN" altLang="en-US" dirty="0"/>
              <a:t>与 </a:t>
            </a:r>
            <a:r>
              <a:rPr lang="en-US" altLang="zh-CN" dirty="0" err="1"/>
              <a:t>FastAPI</a:t>
            </a:r>
            <a:r>
              <a:rPr lang="zh-CN" altLang="en-US" dirty="0"/>
              <a:t>，并结合 </a:t>
            </a:r>
            <a:r>
              <a:rPr lang="en-US" altLang="zh-CN" dirty="0"/>
              <a:t>YOLOv8 </a:t>
            </a:r>
            <a:r>
              <a:rPr lang="zh-CN" altLang="en-US" dirty="0"/>
              <a:t>模型实现动作识别功能。</a:t>
            </a:r>
            <a:br>
              <a:rPr lang="zh-CN" altLang="en-US" dirty="0"/>
            </a:br>
            <a:r>
              <a:rPr lang="zh-CN" altLang="en-US" dirty="0"/>
              <a:t>在数据层，系统使用 </a:t>
            </a:r>
            <a:r>
              <a:rPr lang="en-US" altLang="zh-CN" dirty="0"/>
              <a:t>MySQL </a:t>
            </a:r>
            <a:r>
              <a:rPr lang="zh-CN" altLang="en-US" dirty="0"/>
              <a:t>或 </a:t>
            </a:r>
            <a:r>
              <a:rPr lang="en-US" altLang="zh-CN" dirty="0"/>
              <a:t>SQLite </a:t>
            </a:r>
            <a:r>
              <a:rPr lang="zh-CN" altLang="en-US" dirty="0"/>
              <a:t>存储结构化数据，并结合对象存储和 </a:t>
            </a:r>
            <a:r>
              <a:rPr lang="en-US" altLang="zh-CN" dirty="0"/>
              <a:t>CDN </a:t>
            </a:r>
            <a:r>
              <a:rPr lang="zh-CN" altLang="en-US"/>
              <a:t>提升文件访问性能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4F3638-22E2-2847-BA2E-220917D9F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90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从系统结构上看，整体采用分层设计思想。</a:t>
            </a:r>
            <a:br>
              <a:rPr lang="zh-CN" altLang="en-US" dirty="0"/>
            </a:br>
            <a:r>
              <a:rPr lang="zh-CN" altLang="en-US" dirty="0"/>
              <a:t>展示层负责与用户交互，业务层承担核心业务逻辑处理，</a:t>
            </a:r>
            <a:r>
              <a:rPr lang="en-US" altLang="zh-CN" dirty="0"/>
              <a:t>AI </a:t>
            </a:r>
            <a:r>
              <a:rPr lang="zh-CN" altLang="en-US" dirty="0"/>
              <a:t>层提供智能分析能力，数据层负责数据的统一存储。</a:t>
            </a:r>
            <a:br>
              <a:rPr lang="zh-CN" altLang="en-US" dirty="0"/>
            </a:br>
            <a:r>
              <a:rPr lang="zh-CN" altLang="en-US" dirty="0"/>
              <a:t>各层之间职责清晰、耦合度低，有利于系统维护和后续功能扩展。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8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DB71-65C4-411D-88A2-6FD01D81A8D5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8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1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.png"/><Relationship Id="rId5" Type="http://schemas.openxmlformats.org/officeDocument/2006/relationships/tags" Target="../tags/tag27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10" Type="http://schemas.openxmlformats.org/officeDocument/2006/relationships/image" Target="../media/image11.png"/><Relationship Id="rId4" Type="http://schemas.openxmlformats.org/officeDocument/2006/relationships/tags" Target="../tags/tag35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5.png25"/>
          <p:cNvPicPr>
            <a:picLocks noChangeAspect="1"/>
          </p:cNvPicPr>
          <p:nvPr/>
        </p:nvPicPr>
        <p:blipFill>
          <a:blip r:embed="rId3"/>
          <a:srcRect l="27506" r="27506"/>
          <a:stretch>
            <a:fillRect/>
          </a:stretch>
        </p:blipFill>
        <p:spPr>
          <a:xfrm>
            <a:off x="6692900" y="0"/>
            <a:ext cx="5499100" cy="68738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3219" y="982345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19" y="1780869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220" y="2579393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3220" y="3377917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74200" y="1104527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项目回顾与背景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4200" y="1903051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系统总体架构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74200" y="2701575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系统设计视图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4200" y="3500099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数据设计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pic>
        <p:nvPicPr>
          <p:cNvPr id="19" name="图片 18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620" y="123825"/>
            <a:ext cx="1689735" cy="8585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84DBD58-5B7C-F147-64CE-EA329E82E8CA}"/>
              </a:ext>
            </a:extLst>
          </p:cNvPr>
          <p:cNvSpPr/>
          <p:nvPr/>
        </p:nvSpPr>
        <p:spPr>
          <a:xfrm>
            <a:off x="863219" y="4176441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05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74130F-7B0E-090D-6CDD-6CB13767AB74}"/>
              </a:ext>
            </a:extLst>
          </p:cNvPr>
          <p:cNvSpPr txBox="1"/>
          <p:nvPr/>
        </p:nvSpPr>
        <p:spPr>
          <a:xfrm>
            <a:off x="1874199" y="4298623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关键流程分析与时序图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2D68EE-67CB-4C25-6E98-F8A431CC44FE}"/>
              </a:ext>
            </a:extLst>
          </p:cNvPr>
          <p:cNvSpPr/>
          <p:nvPr/>
        </p:nvSpPr>
        <p:spPr>
          <a:xfrm>
            <a:off x="863219" y="4974965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06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370BD04-5E10-9C1B-08D8-DAE038E7052A}"/>
              </a:ext>
            </a:extLst>
          </p:cNvPr>
          <p:cNvSpPr txBox="1"/>
          <p:nvPr/>
        </p:nvSpPr>
        <p:spPr>
          <a:xfrm>
            <a:off x="1874199" y="5097147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API</a:t>
            </a: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接口设计概览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233334-5498-2D2A-1D00-ECDE4E3B4303}"/>
              </a:ext>
            </a:extLst>
          </p:cNvPr>
          <p:cNvSpPr/>
          <p:nvPr/>
        </p:nvSpPr>
        <p:spPr>
          <a:xfrm>
            <a:off x="848300" y="5773489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07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FAB9EC-9454-7B16-495F-6824985CA714}"/>
              </a:ext>
            </a:extLst>
          </p:cNvPr>
          <p:cNvSpPr txBox="1"/>
          <p:nvPr/>
        </p:nvSpPr>
        <p:spPr>
          <a:xfrm>
            <a:off x="1859280" y="5895671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非功能需求实现策略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511384"/>
            <a:ext cx="5054671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系统设计视图</a:t>
            </a:r>
          </a:p>
          <a:p>
            <a:pPr>
              <a:lnSpc>
                <a:spcPct val="120000"/>
              </a:lnSpc>
            </a:pPr>
            <a:endParaRPr lang="zh-CN" altLang="en-US" sz="32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上下文视图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逻辑视图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部署视图</a:t>
            </a: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THREE.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系统上下文视图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: 空心 2"/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1"/>
            </p:custDataLst>
          </p:nvPr>
        </p:nvSpPr>
        <p:spPr>
          <a:xfrm>
            <a:off x="702310" y="4544060"/>
            <a:ext cx="10881995" cy="38906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系统通过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浏览器与学生、体育教师、教学管理员交互，完成课程管理、作业提交、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反馈查看与智能问答等操作，并向用户推送提醒与报告。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用户上传的训练视频与教学资料由系统负责存储与管理，前端通过系统提供的路径进行播放。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智能对话与个性化建议通过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调用大语言模型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系统整体采用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B/S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架构，所有通信基于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协议。</a:t>
            </a:r>
          </a:p>
        </p:txBody>
      </p:sp>
      <p:pic>
        <p:nvPicPr>
          <p:cNvPr id="4" name="图片 3"/>
          <p:cNvPicPr/>
          <p:nvPr/>
        </p:nvPicPr>
        <p:blipFill>
          <a:blip r:embed="rId3"/>
          <a:srcRect t="14797"/>
          <a:stretch>
            <a:fillRect/>
          </a:stretch>
        </p:blipFill>
        <p:spPr>
          <a:xfrm>
            <a:off x="565785" y="778510"/>
            <a:ext cx="11257280" cy="35356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架构视图</a:t>
            </a:r>
          </a:p>
        </p:txBody>
      </p:sp>
      <p:sp>
        <p:nvSpPr>
          <p:cNvPr id="13" name="圆: 空心 2"/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8180705" y="230505"/>
            <a:ext cx="4189095" cy="5307965"/>
            <a:chOff x="5952898" y="1164195"/>
            <a:chExt cx="6008971" cy="5307665"/>
          </a:xfrm>
        </p:grpSpPr>
        <p:grpSp>
          <p:nvGrpSpPr>
            <p:cNvPr id="14" name="组合 13"/>
            <p:cNvGrpSpPr/>
            <p:nvPr/>
          </p:nvGrpSpPr>
          <p:grpSpPr>
            <a:xfrm>
              <a:off x="5952900" y="1164195"/>
              <a:ext cx="6008969" cy="1353805"/>
              <a:chOff x="1981392" y="4752018"/>
              <a:chExt cx="8607721" cy="1353805"/>
            </a:xfrm>
          </p:grpSpPr>
          <p:sp>
            <p:nvSpPr>
              <p:cNvPr id="15" name="矩形 14"/>
              <p:cNvSpPr/>
              <p:nvPr>
                <p:custDataLst>
                  <p:tags r:id="rId10"/>
                </p:custDataLst>
              </p:nvPr>
            </p:nvSpPr>
            <p:spPr>
              <a:xfrm>
                <a:off x="1981392" y="5054957"/>
                <a:ext cx="8607721" cy="1050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用户交互界面，提供直观、易用的操作体验。功能模块：学生端页面、教师端页面、管理员页面。</a:t>
                </a:r>
              </a:p>
            </p:txBody>
          </p:sp>
          <p:sp>
            <p:nvSpPr>
              <p:cNvPr id="16" name="矩形 15"/>
              <p:cNvSpPr/>
              <p:nvPr>
                <p:custDataLst>
                  <p:tags r:id="rId11"/>
                </p:custDataLst>
              </p:nvPr>
            </p:nvSpPr>
            <p:spPr>
              <a:xfrm>
                <a:off x="2036320" y="4752018"/>
                <a:ext cx="4866869" cy="398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客户端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952899" y="2473022"/>
              <a:ext cx="6008969" cy="1353805"/>
              <a:chOff x="1981392" y="4752018"/>
              <a:chExt cx="8607721" cy="1353805"/>
            </a:xfrm>
          </p:grpSpPr>
          <p:sp>
            <p:nvSpPr>
              <p:cNvPr id="18" name="矩形 17"/>
              <p:cNvSpPr/>
              <p:nvPr>
                <p:custDataLst>
                  <p:tags r:id="rId8"/>
                </p:custDataLst>
              </p:nvPr>
            </p:nvSpPr>
            <p:spPr>
              <a:xfrm>
                <a:off x="1981392" y="5054957"/>
                <a:ext cx="8607721" cy="1050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系统统一入口，承担流量控制、安全认证与请求路由功能。核心组件：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HTTPS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入口、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JWT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认证、权限拦截、日志记录。</a:t>
                </a:r>
              </a:p>
            </p:txBody>
          </p:sp>
          <p:sp>
            <p:nvSpPr>
              <p:cNvPr id="19" name="矩形 18"/>
              <p:cNvSpPr/>
              <p:nvPr>
                <p:custDataLst>
                  <p:tags r:id="rId9"/>
                </p:custDataLst>
              </p:nvPr>
            </p:nvSpPr>
            <p:spPr>
              <a:xfrm>
                <a:off x="2036320" y="4752018"/>
                <a:ext cx="5238353" cy="398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网关层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5952898" y="3781849"/>
              <a:ext cx="6008969" cy="1353805"/>
              <a:chOff x="1981392" y="4752018"/>
              <a:chExt cx="8607721" cy="1353805"/>
            </a:xfrm>
          </p:grpSpPr>
          <p:sp>
            <p:nvSpPr>
              <p:cNvPr id="21" name="矩形 20"/>
              <p:cNvSpPr/>
              <p:nvPr>
                <p:custDataLst>
                  <p:tags r:id="rId6"/>
                </p:custDataLst>
              </p:nvPr>
            </p:nvSpPr>
            <p:spPr>
              <a:xfrm>
                <a:off x="1981392" y="5054957"/>
                <a:ext cx="8607721" cy="1050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实现核心业务逻辑，处理教学闭环全流程。包括用户管理服务、课程管理服务、作业管理服务、教学资源服务、成绩与反馈服务。</a:t>
                </a:r>
              </a:p>
            </p:txBody>
          </p:sp>
          <p:sp>
            <p:nvSpPr>
              <p:cNvPr id="22" name="矩形 21"/>
              <p:cNvSpPr/>
              <p:nvPr>
                <p:custDataLst>
                  <p:tags r:id="rId7"/>
                </p:custDataLst>
              </p:nvPr>
            </p:nvSpPr>
            <p:spPr>
              <a:xfrm>
                <a:off x="2036320" y="4752018"/>
                <a:ext cx="5069234" cy="398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业务层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952898" y="5118055"/>
              <a:ext cx="6008969" cy="1353805"/>
              <a:chOff x="1981392" y="4752018"/>
              <a:chExt cx="8607721" cy="1353805"/>
            </a:xfrm>
          </p:grpSpPr>
          <p:sp>
            <p:nvSpPr>
              <p:cNvPr id="24" name="矩形 23"/>
              <p:cNvSpPr/>
              <p:nvPr>
                <p:custDataLst>
                  <p:tags r:id="rId4"/>
                </p:custDataLst>
              </p:nvPr>
            </p:nvSpPr>
            <p:spPr>
              <a:xfrm>
                <a:off x="1981392" y="5054957"/>
                <a:ext cx="8607721" cy="10508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提供人工智能能力，实现动作识别与智能对话。包括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动作识别服务、智能对话服务训练建议生成服务。</a:t>
                </a:r>
              </a:p>
            </p:txBody>
          </p:sp>
          <p:sp>
            <p:nvSpPr>
              <p:cNvPr id="25" name="矩形 24"/>
              <p:cNvSpPr/>
              <p:nvPr>
                <p:custDataLst>
                  <p:tags r:id="rId5"/>
                </p:custDataLst>
              </p:nvPr>
            </p:nvSpPr>
            <p:spPr>
              <a:xfrm>
                <a:off x="2036320" y="4752018"/>
                <a:ext cx="6115748" cy="398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</a:t>
                </a:r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服务层</a:t>
                </a:r>
              </a:p>
            </p:txBody>
          </p:sp>
        </p:grpSp>
      </p:grpSp>
      <p:pic>
        <p:nvPicPr>
          <p:cNvPr id="2" name="图片 1"/>
          <p:cNvPicPr/>
          <p:nvPr/>
        </p:nvPicPr>
        <p:blipFill>
          <a:blip r:embed="rId13"/>
          <a:stretch>
            <a:fillRect/>
          </a:stretch>
        </p:blipFill>
        <p:spPr>
          <a:xfrm>
            <a:off x="258445" y="866140"/>
            <a:ext cx="7851775" cy="568642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8207437" y="5466653"/>
            <a:ext cx="29763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数据层</a:t>
            </a: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8180705" y="5717540"/>
            <a:ext cx="4189094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由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Oracle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数据库（存储核心业务数据，保障事务一致性）与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MySQL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数据库（存储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相关数据，支持高频读写）组成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88563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核心实体与类图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5963285" y="676275"/>
            <a:ext cx="5443855" cy="6093575"/>
            <a:chOff x="5952898" y="1467134"/>
            <a:chExt cx="6008971" cy="4907653"/>
          </a:xfrm>
        </p:grpSpPr>
        <p:sp>
          <p:nvSpPr>
            <p:cNvPr id="15" name="矩形 14"/>
            <p:cNvSpPr/>
            <p:nvPr>
              <p:custDataLst>
                <p:tags r:id="rId3"/>
              </p:custDataLst>
            </p:nvPr>
          </p:nvSpPr>
          <p:spPr>
            <a:xfrm>
              <a:off x="5952900" y="1467134"/>
              <a:ext cx="6008969" cy="1104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基于数据库设计，系统逻辑模型的核心实体包括：用户、课程、作业、教学资源、作业提交、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AI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分析结果、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AI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会话与消息等。这些实体通过继承、关联和聚合关系构成了系统完整的业务逻辑和数据流转基础。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952899" y="2571502"/>
              <a:ext cx="6008969" cy="1157229"/>
              <a:chOff x="1981392" y="4850498"/>
              <a:chExt cx="8607721" cy="1157229"/>
            </a:xfrm>
          </p:grpSpPr>
          <p:sp>
            <p:nvSpPr>
              <p:cNvPr id="18" name="矩形 17"/>
              <p:cNvSpPr/>
              <p:nvPr>
                <p:custDataLst>
                  <p:tags r:id="rId8"/>
                </p:custDataLst>
              </p:nvPr>
            </p:nvSpPr>
            <p:spPr>
              <a:xfrm>
                <a:off x="1981392" y="5161331"/>
                <a:ext cx="8607721" cy="846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用户（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User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</a:t>
                </a:r>
                <a:r>
                  <a:rPr 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学生（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Student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）和教师（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Teacher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），课程（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Course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</a:t>
                </a:r>
                <a:r>
                  <a:rPr 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作业（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Homework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），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相关：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AISession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与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AIMessage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ExerciseFeedback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AIAnalysisReport</a:t>
                </a:r>
              </a:p>
            </p:txBody>
          </p:sp>
          <p:sp>
            <p:nvSpPr>
              <p:cNvPr id="19" name="矩形 18"/>
              <p:cNvSpPr/>
              <p:nvPr>
                <p:custDataLst>
                  <p:tags r:id="rId9"/>
                </p:custDataLst>
              </p:nvPr>
            </p:nvSpPr>
            <p:spPr>
              <a:xfrm>
                <a:off x="2036320" y="4850498"/>
                <a:ext cx="5238353" cy="321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主要实体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5952898" y="3728662"/>
              <a:ext cx="6008969" cy="1323216"/>
              <a:chOff x="1981392" y="4698831"/>
              <a:chExt cx="8607721" cy="1323216"/>
            </a:xfrm>
          </p:grpSpPr>
          <p:sp>
            <p:nvSpPr>
              <p:cNvPr id="21" name="矩形 20"/>
              <p:cNvSpPr/>
              <p:nvPr>
                <p:custDataLst>
                  <p:tags r:id="rId6"/>
                </p:custDataLst>
              </p:nvPr>
            </p:nvSpPr>
            <p:spPr>
              <a:xfrm>
                <a:off x="1981392" y="4917897"/>
                <a:ext cx="8607721" cy="1104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系统类图分为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负责核心业务逻辑的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C#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后端数据库模块</a:t>
                </a:r>
                <a:r>
                  <a:rPr 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与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专注于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AI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能力，包括动作识别、智能对话、分析报告生成的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Python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后端数据库模块。两个模块通过定义良好的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RESTful API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进行通信，实现松耦合设计，支持独立部署与升级。</a:t>
                </a:r>
              </a:p>
            </p:txBody>
          </p:sp>
          <p:sp>
            <p:nvSpPr>
              <p:cNvPr id="22" name="矩形 21"/>
              <p:cNvSpPr/>
              <p:nvPr>
                <p:custDataLst>
                  <p:tags r:id="rId7"/>
                </p:custDataLst>
              </p:nvPr>
            </p:nvSpPr>
            <p:spPr>
              <a:xfrm>
                <a:off x="2036320" y="4698831"/>
                <a:ext cx="5069234" cy="321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类图结构概述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952898" y="5005032"/>
              <a:ext cx="6008969" cy="1369755"/>
              <a:chOff x="1981392" y="4638995"/>
              <a:chExt cx="8607721" cy="1369755"/>
            </a:xfrm>
          </p:grpSpPr>
          <p:sp>
            <p:nvSpPr>
              <p:cNvPr id="24" name="矩形 23"/>
              <p:cNvSpPr/>
              <p:nvPr>
                <p:custDataLst>
                  <p:tags r:id="rId4"/>
                </p:custDataLst>
              </p:nvPr>
            </p:nvSpPr>
            <p:spPr>
              <a:xfrm>
                <a:off x="1981392" y="4904600"/>
                <a:ext cx="8607721" cy="1104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Student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和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Teacher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均继承自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User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。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HomeworkSubmission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与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ExerciseFeedback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关联，表示每次作业提交会生成对应的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分析结果。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AISession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可查询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AIAnalysisReport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，支持用户在对话中获取分析报告。</a:t>
                </a:r>
              </a:p>
            </p:txBody>
          </p:sp>
          <p:sp>
            <p:nvSpPr>
              <p:cNvPr id="25" name="矩形 24"/>
              <p:cNvSpPr/>
              <p:nvPr>
                <p:custDataLst>
                  <p:tags r:id="rId5"/>
                </p:custDataLst>
              </p:nvPr>
            </p:nvSpPr>
            <p:spPr>
              <a:xfrm>
                <a:off x="2036320" y="4638995"/>
                <a:ext cx="6115748" cy="321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核心关系</a:t>
                </a:r>
              </a:p>
            </p:txBody>
          </p:sp>
        </p:grpSp>
      </p:grpSp>
      <p:pic>
        <p:nvPicPr>
          <p:cNvPr id="3" name="图片 2"/>
          <p:cNvPicPr/>
          <p:nvPr/>
        </p:nvPicPr>
        <p:blipFill>
          <a:blip r:embed="rId12"/>
          <a:stretch>
            <a:fillRect/>
          </a:stretch>
        </p:blipFill>
        <p:spPr>
          <a:xfrm>
            <a:off x="544830" y="598805"/>
            <a:ext cx="5418455" cy="62591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88563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部署视图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417972" y="4350476"/>
            <a:ext cx="5478591" cy="3942745"/>
            <a:chOff x="5952898" y="2403573"/>
            <a:chExt cx="6047313" cy="3175414"/>
          </a:xfrm>
        </p:grpSpPr>
        <p:grpSp>
          <p:nvGrpSpPr>
            <p:cNvPr id="20" name="组合 19"/>
            <p:cNvGrpSpPr/>
            <p:nvPr/>
          </p:nvGrpSpPr>
          <p:grpSpPr>
            <a:xfrm>
              <a:off x="5991242" y="2403573"/>
              <a:ext cx="6008969" cy="1661761"/>
              <a:chOff x="2036319" y="3373742"/>
              <a:chExt cx="8607721" cy="1661761"/>
            </a:xfrm>
          </p:grpSpPr>
          <p:sp>
            <p:nvSpPr>
              <p:cNvPr id="21" name="矩形 20"/>
              <p:cNvSpPr/>
              <p:nvPr>
                <p:custDataLst>
                  <p:tags r:id="rId6"/>
                </p:custDataLst>
              </p:nvPr>
            </p:nvSpPr>
            <p:spPr>
              <a:xfrm>
                <a:off x="2036319" y="3695983"/>
                <a:ext cx="8607721" cy="1339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  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数据库服务器负责提供数据与数据相关的工作，操作系统环境为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centos7.7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。在该服务器中，我们部署了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Oracle 21c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数据库，监听于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1521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端口，负责除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功能外的所有业务数据的存储。我们也在该服务器上部署了文件传输接口，监听于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5002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端口，负责存储除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部分以外所有相关的文件。</a:t>
                </a:r>
              </a:p>
            </p:txBody>
          </p:sp>
          <p:sp>
            <p:nvSpPr>
              <p:cNvPr id="22" name="矩形 21"/>
              <p:cNvSpPr/>
              <p:nvPr>
                <p:custDataLst>
                  <p:tags r:id="rId7"/>
                </p:custDataLst>
              </p:nvPr>
            </p:nvSpPr>
            <p:spPr>
              <a:xfrm>
                <a:off x="2036319" y="3373742"/>
                <a:ext cx="6255761" cy="322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数据库服务器（</a:t>
                </a:r>
                <a:r>
                  <a:rPr lang="en-US" altLang="zh-CN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47.121.177.100</a:t>
                </a:r>
                <a:r>
                  <a:rPr lang="zh-CN" altLang="en-US" sz="2000" dirty="0">
                    <a:solidFill>
                      <a:srgbClr val="988563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）</a:t>
                </a:r>
              </a:p>
            </p:txBody>
          </p:sp>
        </p:grpSp>
        <p:sp>
          <p:nvSpPr>
            <p:cNvPr id="24" name="矩形 23"/>
            <p:cNvSpPr/>
            <p:nvPr>
              <p:custDataLst>
                <p:tags r:id="rId5"/>
              </p:custDataLst>
            </p:nvPr>
          </p:nvSpPr>
          <p:spPr>
            <a:xfrm>
              <a:off x="5952898" y="5270637"/>
              <a:ext cx="6008969" cy="30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FBD040A-8F64-0833-40BE-8CF5D4880BC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11091" y="4750586"/>
            <a:ext cx="5443853" cy="166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AI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与业务逻辑服务器负责业务逻辑层的部署和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分析工作，操作系统环境为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Ubuntu 22.04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。在该服务器中，后端业务逻辑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监听于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5001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端口，负责实现业务逻辑相关的功能。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 chat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功能监听于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端口，提供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 chat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功能支持。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Yolo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功能监听于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8000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端口，提供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评测请求的处理。</a:t>
            </a:r>
          </a:p>
        </p:txBody>
      </p:sp>
      <p:pic>
        <p:nvPicPr>
          <p:cNvPr id="1026" name="Picture 2" descr="PlantUML diagram">
            <a:extLst>
              <a:ext uri="{FF2B5EF4-FFF2-40B4-BE49-F238E27FC236}">
                <a16:creationId xmlns:a16="http://schemas.microsoft.com/office/drawing/2014/main" id="{1C33C47A-15F7-DF28-9EF6-5BFDAE91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39" y="505666"/>
            <a:ext cx="7831305" cy="384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261623" y="4350476"/>
            <a:ext cx="4942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20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与业务逻辑服务器（</a:t>
            </a:r>
            <a:r>
              <a:rPr lang="en-US" altLang="zh-CN" sz="20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118.25.145.4</a:t>
            </a:r>
            <a:r>
              <a:rPr lang="zh-CN" altLang="en-US" sz="20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E03EF-362A-9961-9055-2B76FA4C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>
            <a:extLst>
              <a:ext uri="{FF2B5EF4-FFF2-40B4-BE49-F238E27FC236}">
                <a16:creationId xmlns:a16="http://schemas.microsoft.com/office/drawing/2014/main" id="{33380EAB-830B-AA55-C1BF-47B9D68D66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2F24FD6-C7B3-171A-5068-B0AB650890D4}"/>
              </a:ext>
            </a:extLst>
          </p:cNvPr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CCD1F1-8B54-426E-CBA5-3924EE6A9280}"/>
              </a:ext>
            </a:extLst>
          </p:cNvPr>
          <p:cNvSpPr txBox="1"/>
          <p:nvPr/>
        </p:nvSpPr>
        <p:spPr>
          <a:xfrm>
            <a:off x="7270741" y="2728713"/>
            <a:ext cx="3216121" cy="77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40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数据设计</a:t>
            </a:r>
            <a:endParaRPr lang="zh-CN" altLang="en-US" sz="40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6" name="箭头: 五边形 22">
            <a:extLst>
              <a:ext uri="{FF2B5EF4-FFF2-40B4-BE49-F238E27FC236}">
                <a16:creationId xmlns:a16="http://schemas.microsoft.com/office/drawing/2014/main" id="{9D3FF2AC-65F6-D99E-BAA5-3A055DEB0073}"/>
              </a:ext>
            </a:extLst>
          </p:cNvPr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5B0163-928A-2A4F-6C78-D4E0A51EFF4D}"/>
              </a:ext>
            </a:extLst>
          </p:cNvPr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A3A588-EE45-BB30-3AFA-557BA34D74BA}"/>
              </a:ext>
            </a:extLst>
          </p:cNvPr>
          <p:cNvSpPr txBox="1"/>
          <p:nvPr/>
        </p:nvSpPr>
        <p:spPr>
          <a:xfrm>
            <a:off x="10355413" y="2391666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>
            <a:extLst>
              <a:ext uri="{FF2B5EF4-FFF2-40B4-BE49-F238E27FC236}">
                <a16:creationId xmlns:a16="http://schemas.microsoft.com/office/drawing/2014/main" id="{6093FC56-6062-6249-5070-ED2035C0C7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1291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33106-261D-45F1-3627-FDE381E01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FA4DE70-903D-3500-063B-033458F96070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3A2DB5-7446-0359-96F3-96F043F2E9BB}"/>
              </a:ext>
            </a:extLst>
          </p:cNvPr>
          <p:cNvSpPr txBox="1"/>
          <p:nvPr/>
        </p:nvSpPr>
        <p:spPr>
          <a:xfrm>
            <a:off x="199067" y="211455"/>
            <a:ext cx="520160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后端主功能模块核心数据流程图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C05FC91F-76DE-7D61-E2A2-BBD3AE5CFB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DBFD9A7C-46D9-17E2-E769-7254886C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11" y="711848"/>
            <a:ext cx="8014378" cy="50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9578EC-77F8-54B7-B85C-56F06BF73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830" y="18958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E729F0-BF50-B8F7-2D3A-51D03B4C4B46}"/>
              </a:ext>
            </a:extLst>
          </p:cNvPr>
          <p:cNvSpPr/>
          <p:nvPr/>
        </p:nvSpPr>
        <p:spPr>
          <a:xfrm>
            <a:off x="2236276" y="5980903"/>
            <a:ext cx="7719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流程</a:t>
            </a:r>
            <a:r>
              <a:rPr lang="zh-CN" altLang="en-US" sz="1400" dirty="0"/>
              <a:t>：前端请求→ 身份验证（部分） →参数预处理 → 业务响应→ 查询</a:t>
            </a:r>
            <a:r>
              <a:rPr lang="en-US" altLang="zh-CN" sz="1400" dirty="0"/>
              <a:t>/</a:t>
            </a:r>
            <a:r>
              <a:rPr lang="zh-CN" altLang="en-US" sz="1400" dirty="0"/>
              <a:t>修改数据库→ 前端响应</a:t>
            </a:r>
          </a:p>
        </p:txBody>
      </p:sp>
    </p:spTree>
    <p:extLst>
      <p:ext uri="{BB962C8B-B14F-4D97-AF65-F5344CB8AC3E}">
        <p14:creationId xmlns:p14="http://schemas.microsoft.com/office/powerpoint/2010/main" val="335647907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21E10-00D3-3B7C-9537-A2CBA55A0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1028C0-CA9B-3372-B29E-BB4C95F59C4C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071FF5-6974-1782-4FC2-021400E90D22}"/>
              </a:ext>
            </a:extLst>
          </p:cNvPr>
          <p:cNvSpPr txBox="1"/>
          <p:nvPr/>
        </p:nvSpPr>
        <p:spPr>
          <a:xfrm>
            <a:off x="193353" y="273867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AI</a:t>
            </a: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模块核心数据流程图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1764B812-E709-1BF2-FE14-3C80004673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335A3E-B922-224F-B4E1-4D5565876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830" y="18958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B54CD240-6F3D-30A8-ECC2-3DFF887C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152" y="284751"/>
            <a:ext cx="4563566" cy="586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033CDDB-934A-DD64-E673-2DCF40871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5068" y="284751"/>
            <a:ext cx="7549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3A27E6-8B52-BF22-31D7-91846281B6D2}"/>
              </a:ext>
            </a:extLst>
          </p:cNvPr>
          <p:cNvSpPr/>
          <p:nvPr/>
        </p:nvSpPr>
        <p:spPr>
          <a:xfrm>
            <a:off x="4114533" y="6157179"/>
            <a:ext cx="41928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流程</a:t>
            </a:r>
            <a:r>
              <a:rPr lang="zh-CN" altLang="en-US" sz="1400" dirty="0"/>
              <a:t>：前端请求→ </a:t>
            </a:r>
            <a:r>
              <a:rPr lang="en-US" altLang="zh-CN" sz="1400" dirty="0"/>
              <a:t>AI</a:t>
            </a:r>
            <a:r>
              <a:rPr lang="zh-CN" altLang="en-US" sz="1400" dirty="0"/>
              <a:t>处理 →数据存储 → 前端响应</a:t>
            </a:r>
          </a:p>
        </p:txBody>
      </p:sp>
    </p:spTree>
    <p:extLst>
      <p:ext uri="{BB962C8B-B14F-4D97-AF65-F5344CB8AC3E}">
        <p14:creationId xmlns:p14="http://schemas.microsoft.com/office/powerpoint/2010/main" val="197920300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7490D-1A52-8049-F7A1-74CE014D7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2FC1DB-6AA9-F89E-2CB8-845FC80BD24B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4E57F5-F342-F370-7944-D818FEA68695}"/>
              </a:ext>
            </a:extLst>
          </p:cNvPr>
          <p:cNvSpPr txBox="1"/>
          <p:nvPr/>
        </p:nvSpPr>
        <p:spPr>
          <a:xfrm>
            <a:off x="114300" y="238442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视频处理数据流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4F46D9-799C-E0B5-9FE8-79A2F68E9F8D}"/>
              </a:ext>
            </a:extLst>
          </p:cNvPr>
          <p:cNvSpPr/>
          <p:nvPr/>
        </p:nvSpPr>
        <p:spPr>
          <a:xfrm>
            <a:off x="699477" y="5570450"/>
            <a:ext cx="10793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流程</a:t>
            </a:r>
            <a:r>
              <a:rPr lang="zh-CN" altLang="en-US" sz="1400" dirty="0"/>
              <a:t>：视频上传 → 预处理 → </a:t>
            </a:r>
            <a:r>
              <a:rPr lang="en-US" altLang="zh-CN" sz="1400" dirty="0"/>
              <a:t>AI</a:t>
            </a:r>
            <a:r>
              <a:rPr lang="zh-CN" altLang="en-US" sz="1400" dirty="0"/>
              <a:t>分析 → 结果存储 → 实时反馈</a:t>
            </a: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B018EEC1-3911-026C-060C-33E7114E52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5121" name="Picture 1">
            <a:extLst>
              <a:ext uri="{FF2B5EF4-FFF2-40B4-BE49-F238E27FC236}">
                <a16:creationId xmlns:a16="http://schemas.microsoft.com/office/drawing/2014/main" id="{083AC618-C914-73BC-2933-3551DECC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04" y="643660"/>
            <a:ext cx="6369991" cy="492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0DA25-3732-E5EA-9080-6CCC55B86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322037" y="-2047791"/>
            <a:ext cx="3497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26714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5BB53-A078-F58E-F0E5-BCE8EACD0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0A61238-2718-DAEC-82DA-A021722CF5DD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60B67E-1A00-83D5-DA7F-D862D11CAB41}"/>
              </a:ext>
            </a:extLst>
          </p:cNvPr>
          <p:cNvSpPr txBox="1"/>
          <p:nvPr/>
        </p:nvSpPr>
        <p:spPr>
          <a:xfrm>
            <a:off x="114300" y="238442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视频处理数据流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D7F411-C815-B103-E7D8-CEB6155BBA84}"/>
              </a:ext>
            </a:extLst>
          </p:cNvPr>
          <p:cNvSpPr/>
          <p:nvPr/>
        </p:nvSpPr>
        <p:spPr>
          <a:xfrm>
            <a:off x="699477" y="5570450"/>
            <a:ext cx="10793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流程</a:t>
            </a:r>
            <a:r>
              <a:rPr lang="zh-CN" altLang="en-US" sz="1400" dirty="0"/>
              <a:t>：视频上传 → 预处理 → </a:t>
            </a:r>
            <a:r>
              <a:rPr lang="en-US" altLang="zh-CN" sz="1400" dirty="0"/>
              <a:t>AI</a:t>
            </a:r>
            <a:r>
              <a:rPr lang="zh-CN" altLang="en-US" sz="1400" dirty="0"/>
              <a:t>分析 → 结果存储 → 实时反馈</a:t>
            </a: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40851893-6323-BEF6-B7BB-DC8254DE6D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5121" name="Picture 1">
            <a:extLst>
              <a:ext uri="{FF2B5EF4-FFF2-40B4-BE49-F238E27FC236}">
                <a16:creationId xmlns:a16="http://schemas.microsoft.com/office/drawing/2014/main" id="{691F147E-CC62-336C-F026-C4742E3A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04" y="643660"/>
            <a:ext cx="6369991" cy="492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BA06AC-5BAC-323A-2BBE-AAF7A927C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322037" y="-2047791"/>
            <a:ext cx="3497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788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156725"/>
            <a:ext cx="5054671" cy="1227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项目回顾</a:t>
            </a:r>
            <a:endParaRPr lang="en-US" altLang="zh-CN" sz="32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与背景</a:t>
            </a:r>
            <a:endParaRPr lang="zh-CN" sz="32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需求概要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学生提交作业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教师查看数据看板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|AI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聊天交互</a:t>
            </a: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FIVE.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05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379970" y="2156460"/>
            <a:ext cx="2847975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关键流程分析</a:t>
            </a:r>
            <a:br>
              <a:rPr lang="zh-CN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</a:br>
            <a:r>
              <a:rPr lang="zh-CN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与时序图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学生提交作业流程图</a:t>
            </a:r>
          </a:p>
        </p:txBody>
      </p:sp>
      <p:sp>
        <p:nvSpPr>
          <p:cNvPr id="13" name="圆: 空心 2"/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356870" y="866775"/>
            <a:ext cx="6180455" cy="541972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419314" y="1827401"/>
            <a:ext cx="5618030" cy="2971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流程说明：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学生在界面点击提交作业，上传训练视频；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前端将视频文件发送至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后端服务；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3.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后端验证权限并保存视频文件，生成作业提交记录；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4.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后端异步调用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Python AI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服务进行视频分析；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5. Python AI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服务处理视频，进行动作识别与评估；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6. AI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分析结果返回至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后端，更新数据库；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7.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后端通知前端分析完成；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前端展示分析结果（动作计数、标准度、改进建议）。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教师管理课程时序图</a:t>
            </a:r>
          </a:p>
        </p:txBody>
      </p:sp>
      <p:sp>
        <p:nvSpPr>
          <p:cNvPr id="13" name="圆: 空心 2"/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15174" y="323086"/>
            <a:ext cx="5618030" cy="6490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流程说明：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教师通过浏览器访问系统并完成身份认证，成功登录教师端管理界面；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教师在课程管理页面点击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新建课程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”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或选择已有课程进行管理操作；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前端将课程创建或编辑请求发送至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后端服务；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4.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后端对教师身份及课程管理权限进行校验，并对课程基本信息进行合法性验证；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权限与数据校验通过后，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后端将课程信息保存或更新至数据库中；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教师在课程管理过程中可上传教学视频、发布训练作业等教学资源；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前端将教学资源相关请求提交至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后端，后端完成资源存储并生成对应教学记录；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对于涉及视频分析的教学内容，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后端通过异步方式调用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Python AI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服务进行处理；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9. Python AI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服务完成教学视频的分析处理，并将分析结果返回至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10.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后端更新课程相关数据，并将处理结果返回前端进行展示。</a:t>
            </a: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621665" y="676910"/>
            <a:ext cx="5528945" cy="59982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教师查看数据看板时序图</a:t>
            </a:r>
          </a:p>
        </p:txBody>
      </p:sp>
      <p:sp>
        <p:nvSpPr>
          <p:cNvPr id="13" name="圆: 空心 2"/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67219" y="2256661"/>
            <a:ext cx="5618030" cy="2971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流程说明：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教师进入数据看板页面，选择课程与时间范围；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前端向后端发送查询请求；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3.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后端处理查询条件，组装统计逻辑；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后端向数据库查询课程、作业、提交与分析数据；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数据库返回原始统计结果；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6.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后端进行数据聚合与格式化；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后端返回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JSON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格式的统计图表数据；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前端渲染图表（柱状图、趋势线、饼图等）。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0075" y="797560"/>
            <a:ext cx="5334000" cy="5429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聊天交互时序图</a:t>
            </a:r>
          </a:p>
        </p:txBody>
      </p:sp>
      <p:sp>
        <p:nvSpPr>
          <p:cNvPr id="13" name="圆: 空心 2"/>
          <p:cNvSpPr/>
          <p:nvPr/>
        </p:nvSpPr>
        <p:spPr>
          <a:xfrm>
            <a:off x="2763861" y="5118055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00594" y="2256661"/>
            <a:ext cx="5618030" cy="2971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流程说明：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学生或教师在界面输入问题；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前端将消息发送至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3.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后端验证会话并加载历史对话；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后端将消息转发至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Python AI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服务；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5. Python AI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服务调用大语言模型（如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ChatGLM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）生成回复；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6. AI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回复返回至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C#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后端保存对话记录至数据库；</a:t>
            </a: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8.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前端接收并展示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AI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回复，支持持续对话。</a:t>
            </a: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305435" y="996950"/>
            <a:ext cx="6269990" cy="51371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0D89-80BE-34E6-F650-68E43E2E0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>
            <a:extLst>
              <a:ext uri="{FF2B5EF4-FFF2-40B4-BE49-F238E27FC236}">
                <a16:creationId xmlns:a16="http://schemas.microsoft.com/office/drawing/2014/main" id="{3B3EECF7-5ED4-8EC9-0015-FD35F5A2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49233F0-AE97-C066-BAD9-15AFDDE2084C}"/>
              </a:ext>
            </a:extLst>
          </p:cNvPr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FD062-160E-BB24-69CA-3D024FCCD712}"/>
              </a:ext>
            </a:extLst>
          </p:cNvPr>
          <p:cNvSpPr txBox="1"/>
          <p:nvPr/>
        </p:nvSpPr>
        <p:spPr>
          <a:xfrm>
            <a:off x="7270741" y="2728713"/>
            <a:ext cx="3216121" cy="77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40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接口设计</a:t>
            </a:r>
            <a:endParaRPr lang="zh-CN" altLang="en-US" sz="40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6" name="箭头: 五边形 22">
            <a:extLst>
              <a:ext uri="{FF2B5EF4-FFF2-40B4-BE49-F238E27FC236}">
                <a16:creationId xmlns:a16="http://schemas.microsoft.com/office/drawing/2014/main" id="{80AC485E-1237-E32C-4833-CA6E001A202D}"/>
              </a:ext>
            </a:extLst>
          </p:cNvPr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5B21B3-DAE5-B903-C2F8-6C797CDE6CDF}"/>
              </a:ext>
            </a:extLst>
          </p:cNvPr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A77AA3-C91E-A816-8B2E-13D326AE934A}"/>
              </a:ext>
            </a:extLst>
          </p:cNvPr>
          <p:cNvSpPr txBox="1"/>
          <p:nvPr/>
        </p:nvSpPr>
        <p:spPr>
          <a:xfrm>
            <a:off x="10355413" y="2391666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06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>
            <a:extLst>
              <a:ext uri="{FF2B5EF4-FFF2-40B4-BE49-F238E27FC236}">
                <a16:creationId xmlns:a16="http://schemas.microsoft.com/office/drawing/2014/main" id="{E58E3943-B2B1-371F-2E4C-1B678A17CC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8566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82CB7-A716-F6FA-CA57-424A974F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C:\Users\Yuki\Desktop\ppt\图片素材\29.png29">
            <a:extLst>
              <a:ext uri="{FF2B5EF4-FFF2-40B4-BE49-F238E27FC236}">
                <a16:creationId xmlns:a16="http://schemas.microsoft.com/office/drawing/2014/main" id="{EEB46B8A-E0F4-89A5-1763-1EB08DDA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72" r="27472"/>
          <a:stretch>
            <a:fillRect/>
          </a:stretch>
        </p:blipFill>
        <p:spPr>
          <a:xfrm>
            <a:off x="6697460" y="0"/>
            <a:ext cx="5494541" cy="68580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A56F0C-3158-6A46-D030-FAD10C053467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17038E-CB84-DEEB-E41E-385EAE159540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后端主功能模块接口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336801-668E-0D77-1E2B-064E62351BF9}"/>
              </a:ext>
            </a:extLst>
          </p:cNvPr>
          <p:cNvSpPr/>
          <p:nvPr/>
        </p:nvSpPr>
        <p:spPr>
          <a:xfrm>
            <a:off x="535415" y="1236107"/>
            <a:ext cx="5247165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用户组部分的接口主要提供包括用户注册（注册校验），用户个人信息获取与维护在内的相关功能。该部分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User_controllers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975936-3FD0-6B63-6BF6-6ED8F0218E77}"/>
              </a:ext>
            </a:extLst>
          </p:cNvPr>
          <p:cNvSpPr/>
          <p:nvPr/>
        </p:nvSpPr>
        <p:spPr>
          <a:xfrm>
            <a:off x="535415" y="86677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用户组接口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708DC1-EE4F-B820-F86E-F70E24008D5D}"/>
              </a:ext>
            </a:extLst>
          </p:cNvPr>
          <p:cNvSpPr/>
          <p:nvPr/>
        </p:nvSpPr>
        <p:spPr>
          <a:xfrm>
            <a:off x="535415" y="2321613"/>
            <a:ext cx="5247165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教师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课程组部分的接口主要提供包括教师创建课程，获取与维护课程信息在内的相关功能。该部分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Course_controllers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5F836E-700B-9EB1-2E0C-7A907F9353FA}"/>
              </a:ext>
            </a:extLst>
          </p:cNvPr>
          <p:cNvSpPr/>
          <p:nvPr/>
        </p:nvSpPr>
        <p:spPr>
          <a:xfrm>
            <a:off x="535415" y="1952281"/>
            <a:ext cx="189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教师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课程组接口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D8742B-F496-41A7-0A7F-F976E438EAD0}"/>
              </a:ext>
            </a:extLst>
          </p:cNvPr>
          <p:cNvSpPr/>
          <p:nvPr/>
        </p:nvSpPr>
        <p:spPr>
          <a:xfrm>
            <a:off x="535415" y="3408258"/>
            <a:ext cx="5247165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学生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课程组部分的接口主要提供包括学生加入，退出课程以及查询课程信息，教师获取参加当前课程的学生信息，管理当前课程中的学生在内的相关功能。该部分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Course_student_controllers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5956C8-8E6D-E000-F74D-A48A7A13185A}"/>
              </a:ext>
            </a:extLst>
          </p:cNvPr>
          <p:cNvSpPr/>
          <p:nvPr/>
        </p:nvSpPr>
        <p:spPr>
          <a:xfrm>
            <a:off x="535415" y="3038926"/>
            <a:ext cx="189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课程组接口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EEBBBC5-EDED-2D4A-0FEC-CF2576F96B2C}"/>
              </a:ext>
            </a:extLst>
          </p:cNvPr>
          <p:cNvSpPr/>
          <p:nvPr/>
        </p:nvSpPr>
        <p:spPr>
          <a:xfrm>
            <a:off x="535415" y="4493764"/>
            <a:ext cx="5247165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教学内容组部分的接口主要提供包括教师创建，管理教学内容，用户查询查看教学内容在内的相关功能。该部分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Class_controllers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4B099F7-A529-3F92-29E0-D2B47730D0C2}"/>
              </a:ext>
            </a:extLst>
          </p:cNvPr>
          <p:cNvSpPr/>
          <p:nvPr/>
        </p:nvSpPr>
        <p:spPr>
          <a:xfrm>
            <a:off x="535415" y="4124432"/>
            <a:ext cx="18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教学内容组接口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0124479-664C-B009-1F0D-2CA281E7588F}"/>
              </a:ext>
            </a:extLst>
          </p:cNvPr>
          <p:cNvSpPr/>
          <p:nvPr/>
        </p:nvSpPr>
        <p:spPr>
          <a:xfrm>
            <a:off x="535415" y="5579270"/>
            <a:ext cx="5247165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教学内容组部分的接口主要提供包括教师创建，管理作业，学生提交作业，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批阅作业，教师审阅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结果并批改作业的的相关功能。该部分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Homework_controllers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052BE7-B5DF-8CCE-0B48-E81CC3C77E06}"/>
              </a:ext>
            </a:extLst>
          </p:cNvPr>
          <p:cNvSpPr/>
          <p:nvPr/>
        </p:nvSpPr>
        <p:spPr>
          <a:xfrm>
            <a:off x="535415" y="520993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作业与提交组接口</a:t>
            </a:r>
          </a:p>
        </p:txBody>
      </p:sp>
    </p:spTree>
    <p:extLst>
      <p:ext uri="{BB962C8B-B14F-4D97-AF65-F5344CB8AC3E}">
        <p14:creationId xmlns:p14="http://schemas.microsoft.com/office/powerpoint/2010/main" val="18867903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3430-941F-916E-205F-539F65A0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C:\Users\Yuki\Desktop\ppt\图片素材\29.png29">
            <a:extLst>
              <a:ext uri="{FF2B5EF4-FFF2-40B4-BE49-F238E27FC236}">
                <a16:creationId xmlns:a16="http://schemas.microsoft.com/office/drawing/2014/main" id="{3A448CFD-BBED-FB5F-9FF1-A727B604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72" r="27472"/>
          <a:stretch>
            <a:fillRect/>
          </a:stretch>
        </p:blipFill>
        <p:spPr>
          <a:xfrm>
            <a:off x="6697460" y="0"/>
            <a:ext cx="5494541" cy="68580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5B02D0-951A-73D6-5FCB-A0DD143F33D3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228F0F-EB53-70D3-6F0A-A6C1EA3F7B09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后端</a:t>
            </a: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AI</a:t>
            </a: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模块接口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5B1A2D-41DD-77A0-41A4-DFB1EFFDA05C}"/>
              </a:ext>
            </a:extLst>
          </p:cNvPr>
          <p:cNvSpPr/>
          <p:nvPr/>
        </p:nvSpPr>
        <p:spPr>
          <a:xfrm>
            <a:off x="535415" y="1236107"/>
            <a:ext cx="5247165" cy="183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AIChat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模块是智慧课堂平台的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对话助手功能，基于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ChatGLM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等大语言模型，为教师和学生提供训练问题咨询、个性化指导、学习答疑等服务。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核心功能概述：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多模型支持：支持通义千问、文心一言、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Moonshot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等多种大语言模型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会话管理：支持多用户、多会话的对话历史管理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上下文理解：保持对话连贯性，理解训练场景上下文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专业领域知识：针对体育训练、动作纠正、健身计划等专业问题优化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4E5A08-5B8D-C196-E7F5-53C387B4A29A}"/>
              </a:ext>
            </a:extLst>
          </p:cNvPr>
          <p:cNvSpPr/>
          <p:nvPr/>
        </p:nvSpPr>
        <p:spPr>
          <a:xfrm>
            <a:off x="535415" y="866775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AIChat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模块接口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52693D-751C-8A1C-24C3-97C5C4A5F3AC}"/>
              </a:ext>
            </a:extLst>
          </p:cNvPr>
          <p:cNvSpPr/>
          <p:nvPr/>
        </p:nvSpPr>
        <p:spPr>
          <a:xfrm>
            <a:off x="535415" y="4030767"/>
            <a:ext cx="5247165" cy="183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YOLO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模块是基于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YOLOv8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模型的计算机视觉动作识别与分析模块，负责处理学生上传的训练视频，进行动作检测、关键点提取、动作规范度评估等。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核心功能概述：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动作识别：支持深蹲、俯卧撑、引体向上、硬拉等基础训练动作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关键点检测：提取人体关键骨骼点，计算关节角度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动作计数：自动统计动作完成次数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规范性评估：基于标准动作模板评估动作规范性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实时处理：支持视频流处理和批量处理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9D0E113-DECA-6FB7-498E-DB7ED15120B1}"/>
              </a:ext>
            </a:extLst>
          </p:cNvPr>
          <p:cNvSpPr/>
          <p:nvPr/>
        </p:nvSpPr>
        <p:spPr>
          <a:xfrm>
            <a:off x="535415" y="3661435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YOLO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模块接口</a:t>
            </a:r>
          </a:p>
        </p:txBody>
      </p:sp>
    </p:spTree>
    <p:extLst>
      <p:ext uri="{BB962C8B-B14F-4D97-AF65-F5344CB8AC3E}">
        <p14:creationId xmlns:p14="http://schemas.microsoft.com/office/powerpoint/2010/main" val="173237742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AD8D1-6528-0AAA-A5DF-6CB7CB0D7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>
            <a:extLst>
              <a:ext uri="{FF2B5EF4-FFF2-40B4-BE49-F238E27FC236}">
                <a16:creationId xmlns:a16="http://schemas.microsoft.com/office/drawing/2014/main" id="{D525E3A7-F9D6-2AD7-4252-951B28B5A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EA0BE76-6163-EEB1-F39F-73569B5A1849}"/>
              </a:ext>
            </a:extLst>
          </p:cNvPr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D52C33-765E-24A5-5655-F6B93280A60C}"/>
              </a:ext>
            </a:extLst>
          </p:cNvPr>
          <p:cNvSpPr txBox="1"/>
          <p:nvPr/>
        </p:nvSpPr>
        <p:spPr>
          <a:xfrm>
            <a:off x="7403044" y="2060661"/>
            <a:ext cx="5054671" cy="1227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非功能需求</a:t>
            </a:r>
            <a:endParaRPr lang="en-US" altLang="zh-CN" sz="32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实现策略</a:t>
            </a:r>
            <a:endParaRPr lang="en-US" altLang="zh-CN" sz="32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6" name="箭头: 五边形 22">
            <a:extLst>
              <a:ext uri="{FF2B5EF4-FFF2-40B4-BE49-F238E27FC236}">
                <a16:creationId xmlns:a16="http://schemas.microsoft.com/office/drawing/2014/main" id="{4F62D5AE-3E78-A710-2F3C-9B428BFA357E}"/>
              </a:ext>
            </a:extLst>
          </p:cNvPr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818B7D-194F-B5EF-5DCF-1F104DD2A4FD}"/>
              </a:ext>
            </a:extLst>
          </p:cNvPr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SEVEN.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5953D-FA33-84BA-6C34-523D948A7387}"/>
              </a:ext>
            </a:extLst>
          </p:cNvPr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07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>
            <a:extLst>
              <a:ext uri="{FF2B5EF4-FFF2-40B4-BE49-F238E27FC236}">
                <a16:creationId xmlns:a16="http://schemas.microsoft.com/office/drawing/2014/main" id="{2138BA70-0F35-827F-2451-CADCC4B7A7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9374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5AEB1-D9AF-B38A-247E-DA6CA855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0E17EE3-F1E1-B248-899B-A29FCDDB999B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4946C8-C9D0-3A03-D693-475A8BDC0D79}"/>
              </a:ext>
            </a:extLst>
          </p:cNvPr>
          <p:cNvSpPr txBox="1"/>
          <p:nvPr/>
        </p:nvSpPr>
        <p:spPr>
          <a:xfrm>
            <a:off x="170492" y="142875"/>
            <a:ext cx="5674633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非功能性需求</a:t>
            </a: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831A9D7F-66CB-3506-CAA8-77704EBA80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00B070-0B1B-9A86-CB4F-948EF4F86338}"/>
              </a:ext>
            </a:extLst>
          </p:cNvPr>
          <p:cNvSpPr txBox="1"/>
          <p:nvPr/>
        </p:nvSpPr>
        <p:spPr>
          <a:xfrm>
            <a:off x="606426" y="776911"/>
            <a:ext cx="111556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系统性能与稳定性</a:t>
            </a:r>
          </a:p>
          <a:p>
            <a:r>
              <a:rPr lang="zh-CN" altLang="en-US" dirty="0"/>
              <a:t>为保障系统在高并发访问和大规模视频处理场景下的性能与稳定性，系统在架构层面采用 微服务设计，将计算密集型的 </a:t>
            </a:r>
            <a:r>
              <a:rPr lang="en-US" altLang="zh-CN" dirty="0"/>
              <a:t>AI </a:t>
            </a:r>
            <a:r>
              <a:rPr lang="zh-CN" altLang="en-US" dirty="0"/>
              <a:t>分析服务独立部署，避免对主业务系统造成性能影响。</a:t>
            </a:r>
            <a:br>
              <a:rPr lang="zh-CN" altLang="en-US" dirty="0"/>
            </a:br>
            <a:r>
              <a:rPr lang="zh-CN" altLang="en-US" dirty="0"/>
              <a:t>后端核心服务基于 </a:t>
            </a:r>
            <a:r>
              <a:rPr lang="en-US" altLang="zh-CN" dirty="0"/>
              <a:t>.NET 8 Web API</a:t>
            </a:r>
            <a:r>
              <a:rPr lang="zh-CN" altLang="en-US" dirty="0"/>
              <a:t>，通过异步处理机制和任务队列方式执行视频分析请求，提高系统整体吞吐能力。同时，结合对象存储与 </a:t>
            </a:r>
            <a:r>
              <a:rPr lang="en-US" altLang="zh-CN" dirty="0"/>
              <a:t>CDN </a:t>
            </a:r>
            <a:r>
              <a:rPr lang="zh-CN" altLang="en-US" dirty="0"/>
              <a:t>技术，实现视频资源的高效访问与分发，从而提升系统响应速度与运行稳定性。</a:t>
            </a:r>
          </a:p>
          <a:p>
            <a:endParaRPr lang="zh-CN" altLang="en-US" dirty="0"/>
          </a:p>
          <a:p>
            <a:r>
              <a:rPr lang="en-US" altLang="zh-CN" b="1" dirty="0"/>
              <a:t>2. </a:t>
            </a:r>
            <a:r>
              <a:rPr lang="zh-CN" altLang="en-US" b="1" dirty="0"/>
              <a:t>数据安全与访问控制</a:t>
            </a:r>
          </a:p>
          <a:p>
            <a:r>
              <a:rPr lang="zh-CN" altLang="en-US" dirty="0"/>
              <a:t>在数据安全方面，系统通过 身份认证与角色权限控制机制 对不同用户（学生、教师、管理员）进行分级管理，确保用户仅能访问其授权范围内的功能和数据。</a:t>
            </a:r>
            <a:br>
              <a:rPr lang="zh-CN" altLang="en-US" dirty="0"/>
            </a:br>
            <a:r>
              <a:rPr lang="zh-CN" altLang="en-US" dirty="0"/>
              <a:t>系统采用 </a:t>
            </a:r>
            <a:r>
              <a:rPr lang="en-US" altLang="zh-CN" dirty="0"/>
              <a:t>HTTPS </a:t>
            </a:r>
            <a:r>
              <a:rPr lang="zh-CN" altLang="en-US" dirty="0"/>
              <a:t>通信 保障数据传输过程的安全性，并对关键业务接口进行权限校验和参数验证。在数据存储层，对用户信息、教学数据等结构化数据进行统一管理，同时结合日志记录与异常监控机制，提高系统对安全事件的可追溯性与防护能力。</a:t>
            </a:r>
          </a:p>
          <a:p>
            <a:endParaRPr lang="zh-CN" altLang="en-US" dirty="0"/>
          </a:p>
          <a:p>
            <a:r>
              <a:rPr lang="en-US" altLang="zh-CN" b="1" dirty="0"/>
              <a:t>3. </a:t>
            </a:r>
            <a:r>
              <a:rPr lang="zh-CN" altLang="en-US" b="1" dirty="0"/>
              <a:t>易用性与可扩展性</a:t>
            </a:r>
          </a:p>
          <a:p>
            <a:r>
              <a:rPr lang="zh-CN" altLang="en-US" dirty="0"/>
              <a:t>在易用性方面，前端采用 </a:t>
            </a:r>
            <a:r>
              <a:rPr lang="en-US" altLang="zh-CN" dirty="0"/>
              <a:t>Vue 3 </a:t>
            </a:r>
            <a:r>
              <a:rPr lang="zh-CN" altLang="en-US" dirty="0"/>
              <a:t>构建响应式 </a:t>
            </a:r>
            <a:r>
              <a:rPr lang="en-US" altLang="zh-CN" dirty="0"/>
              <a:t>Web </a:t>
            </a:r>
            <a:r>
              <a:rPr lang="zh-CN" altLang="en-US" dirty="0"/>
              <a:t>界面，并结合现代化 </a:t>
            </a:r>
            <a:r>
              <a:rPr lang="en-US" altLang="zh-CN" dirty="0"/>
              <a:t>UI </a:t>
            </a:r>
            <a:r>
              <a:rPr lang="zh-CN" altLang="en-US" dirty="0"/>
              <a:t>设计原则，降低用户学习成本，提高系统使用效率。系统界面支持多终端访问，满足不同使用场景下的操作需求。</a:t>
            </a:r>
            <a:br>
              <a:rPr lang="zh-CN" altLang="en-US" dirty="0"/>
            </a:br>
            <a:r>
              <a:rPr lang="zh-CN" altLang="en-US" dirty="0"/>
              <a:t>在可扩展性方面，系统采用 分层架构与微服务设计思想，各功能模块之间耦合度低，便于后续新增业务功能或替换 </a:t>
            </a:r>
            <a:r>
              <a:rPr lang="en-US" altLang="zh-CN" dirty="0"/>
              <a:t>AI </a:t>
            </a:r>
            <a:r>
              <a:rPr lang="zh-CN" altLang="en-US" dirty="0"/>
              <a:t>模型。同时，</a:t>
            </a:r>
            <a:r>
              <a:rPr lang="en-US" altLang="zh-CN" dirty="0"/>
              <a:t>AI </a:t>
            </a:r>
            <a:r>
              <a:rPr lang="zh-CN" altLang="en-US" dirty="0"/>
              <a:t>服务支持独立升级与横向扩展，为系统的长期演进和功能拓展提供了良好的技术基础。</a:t>
            </a:r>
          </a:p>
        </p:txBody>
      </p:sp>
    </p:spTree>
    <p:extLst>
      <p:ext uri="{BB962C8B-B14F-4D97-AF65-F5344CB8AC3E}">
        <p14:creationId xmlns:p14="http://schemas.microsoft.com/office/powerpoint/2010/main" val="228821996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Yuki\Desktop\ppt\图片素材\31.png31"/>
          <p:cNvPicPr>
            <a:picLocks noChangeAspect="1"/>
          </p:cNvPicPr>
          <p:nvPr/>
        </p:nvPicPr>
        <p:blipFill rotWithShape="1">
          <a:blip r:embed="rId4"/>
          <a:srcRect l="17158" r="17158"/>
          <a:stretch>
            <a:fillRect/>
          </a:stretch>
        </p:blipFill>
        <p:spPr>
          <a:xfrm>
            <a:off x="571566" y="1414197"/>
            <a:ext cx="5365906" cy="459379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项目背景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37472" y="1603201"/>
            <a:ext cx="5779344" cy="44521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71500" y="1700336"/>
            <a:ext cx="5295588" cy="4544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高校体育教学正逐步向数字化、信息化、智能化方向发展。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传统体育课堂主要依赖教师经验进行动作示范与评价，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学生训练反馈存在明显滞后，难以实现即时纠正。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同时动作评价缺乏统一、量化标准，教学效果难以评估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后疫情时代，线上线下混合式教学已成为教育改革重要趋势，体育作为实践性极强的学科，亟需探索符合自身特点的数字化教学模式；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本项目通过构建“课程学习</a:t>
            </a:r>
            <a:r>
              <a:rPr lang="en-US" altLang="zh-CN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自主训练</a:t>
            </a:r>
            <a:r>
              <a:rPr lang="en-US" altLang="zh-CN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智能反馈</a:t>
            </a:r>
            <a:r>
              <a:rPr lang="en-US" altLang="zh-CN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数据评估”的完整闭环，打通课堂内外教学环节，实现教学过程全程可追溯、训练效果可量化；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项目成果将为高校体育教学改革提供可复制的技术方案与实践案例，具有较强的推广价值与现实意义。</a:t>
            </a:r>
            <a:endParaRPr kumimoji="1" lang="zh-CN" altLang="en-US" sz="16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7.png27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4400" b="1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  <a:endParaRPr lang="zh-CN" sz="44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9026" y="3480633"/>
            <a:ext cx="56416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sp>
        <p:nvSpPr>
          <p:cNvPr id="8" name="矩形 7"/>
          <p:cNvSpPr/>
          <p:nvPr/>
        </p:nvSpPr>
        <p:spPr>
          <a:xfrm>
            <a:off x="3476239" y="3817437"/>
            <a:ext cx="1367155" cy="33718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C:\Users\Yuki\Desktop\ppt\图片素材\32.png32"/>
          <p:cNvPicPr>
            <a:picLocks noChangeAspect="1"/>
          </p:cNvPicPr>
          <p:nvPr/>
        </p:nvPicPr>
        <p:blipFill rotWithShape="1">
          <a:blip r:embed="rId3"/>
          <a:srcRect l="31565" r="31565"/>
          <a:stretch>
            <a:fillRect/>
          </a:stretch>
        </p:blipFill>
        <p:spPr>
          <a:xfrm>
            <a:off x="7696200" y="0"/>
            <a:ext cx="44958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需求概要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952873" y="686243"/>
            <a:ext cx="3261661" cy="1218197"/>
            <a:chOff x="8554051" y="1874591"/>
            <a:chExt cx="3261661" cy="1218197"/>
          </a:xfrm>
        </p:grpSpPr>
        <p:grpSp>
          <p:nvGrpSpPr>
            <p:cNvPr id="16" name="组合 15"/>
            <p:cNvGrpSpPr/>
            <p:nvPr/>
          </p:nvGrpSpPr>
          <p:grpSpPr>
            <a:xfrm>
              <a:off x="8554051" y="1940139"/>
              <a:ext cx="3261661" cy="1152649"/>
              <a:chOff x="690302" y="1815353"/>
              <a:chExt cx="3261661" cy="115264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218420" y="1815353"/>
                <a:ext cx="22916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目标用户群体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90302" y="2265053"/>
                <a:ext cx="3261661" cy="702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学生：完成课程学习与作业训练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教师：进行课程管理与教学指导</a:t>
                </a: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952874" y="2073944"/>
            <a:ext cx="3261661" cy="2178460"/>
            <a:chOff x="8554051" y="1874591"/>
            <a:chExt cx="3261661" cy="2178460"/>
          </a:xfrm>
        </p:grpSpPr>
        <p:grpSp>
          <p:nvGrpSpPr>
            <p:cNvPr id="21" name="组合 20"/>
            <p:cNvGrpSpPr/>
            <p:nvPr/>
          </p:nvGrpSpPr>
          <p:grpSpPr>
            <a:xfrm>
              <a:off x="8554051" y="1930520"/>
              <a:ext cx="3261661" cy="2122531"/>
              <a:chOff x="690302" y="1805734"/>
              <a:chExt cx="3261661" cy="2122531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219613" y="1805734"/>
                <a:ext cx="24536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核心功能模块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90302" y="2265053"/>
                <a:ext cx="3261661" cy="16632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用户与权限管理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课程与教学资源管理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作业提交与训练记录管理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AI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动作识别与智能反馈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教学数据统计与看板</a:t>
                </a: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B8AA9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995964" y="4363797"/>
            <a:ext cx="3261661" cy="1538285"/>
            <a:chOff x="8554051" y="1874591"/>
            <a:chExt cx="3261661" cy="1538285"/>
          </a:xfrm>
        </p:grpSpPr>
        <p:grpSp>
          <p:nvGrpSpPr>
            <p:cNvPr id="26" name="组合 25"/>
            <p:cNvGrpSpPr/>
            <p:nvPr/>
          </p:nvGrpSpPr>
          <p:grpSpPr>
            <a:xfrm>
              <a:off x="8554051" y="1957524"/>
              <a:ext cx="3261661" cy="1455352"/>
              <a:chOff x="690302" y="1832738"/>
              <a:chExt cx="3261661" cy="145535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263489" y="1832738"/>
                <a:ext cx="21314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非功能性需求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90302" y="2265053"/>
                <a:ext cx="3261661" cy="10230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系统性能与稳定性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数据安全与访问控制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易用性与可扩展性</a:t>
                </a: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D0C7B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9673F2-F76E-8FFD-DD24-4617C0DEA846}"/>
              </a:ext>
            </a:extLst>
          </p:cNvPr>
          <p:cNvGrpSpPr/>
          <p:nvPr/>
        </p:nvGrpSpPr>
        <p:grpSpPr>
          <a:xfrm>
            <a:off x="299886" y="2200045"/>
            <a:ext cx="2769895" cy="2766744"/>
            <a:chOff x="662551" y="1795555"/>
            <a:chExt cx="2769895" cy="2766744"/>
          </a:xfrm>
        </p:grpSpPr>
        <p:grpSp>
          <p:nvGrpSpPr>
            <p:cNvPr id="9" name="组合 8"/>
            <p:cNvGrpSpPr/>
            <p:nvPr/>
          </p:nvGrpSpPr>
          <p:grpSpPr>
            <a:xfrm>
              <a:off x="662551" y="1795555"/>
              <a:ext cx="2769895" cy="2766744"/>
              <a:chOff x="10002593" y="-1386495"/>
              <a:chExt cx="2691231" cy="2688170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0002593" y="-1386495"/>
                <a:ext cx="2691231" cy="2688170"/>
                <a:chOff x="10002593" y="-1386495"/>
                <a:chExt cx="2691231" cy="2688170"/>
              </a:xfrm>
            </p:grpSpPr>
            <p:sp>
              <p:nvSpPr>
                <p:cNvPr id="12" name="不完整圆 4"/>
                <p:cNvSpPr/>
                <p:nvPr/>
              </p:nvSpPr>
              <p:spPr>
                <a:xfrm>
                  <a:off x="10002593" y="-1386494"/>
                  <a:ext cx="2603351" cy="2603351"/>
                </a:xfrm>
                <a:prstGeom prst="pie">
                  <a:avLst>
                    <a:gd name="adj1" fmla="val 8998926"/>
                    <a:gd name="adj2" fmla="val 16200000"/>
                  </a:avLst>
                </a:prstGeom>
                <a:solidFill>
                  <a:srgbClr val="9885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13" name="不完整圆 6"/>
                <p:cNvSpPr/>
                <p:nvPr/>
              </p:nvSpPr>
              <p:spPr>
                <a:xfrm rot="14377241">
                  <a:off x="10068958" y="-1301676"/>
                  <a:ext cx="2603351" cy="2603351"/>
                </a:xfrm>
                <a:prstGeom prst="pie">
                  <a:avLst>
                    <a:gd name="adj1" fmla="val 8998926"/>
                    <a:gd name="adj2" fmla="val 16200000"/>
                  </a:avLst>
                </a:prstGeom>
                <a:solidFill>
                  <a:srgbClr val="D0C7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14" name="不完整圆 7"/>
                <p:cNvSpPr/>
                <p:nvPr/>
              </p:nvSpPr>
              <p:spPr>
                <a:xfrm flipH="1">
                  <a:off x="10090473" y="-1386495"/>
                  <a:ext cx="2603351" cy="2603351"/>
                </a:xfrm>
                <a:prstGeom prst="pie">
                  <a:avLst>
                    <a:gd name="adj1" fmla="val 8998926"/>
                    <a:gd name="adj2" fmla="val 16200000"/>
                  </a:avLst>
                </a:prstGeom>
                <a:solidFill>
                  <a:srgbClr val="B8AA9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11" name="六边形 10"/>
              <p:cNvSpPr/>
              <p:nvPr/>
            </p:nvSpPr>
            <p:spPr>
              <a:xfrm>
                <a:off x="10699214" y="-630348"/>
                <a:ext cx="1258645" cy="1091055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872377" y="2499980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710823" y="2550502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1749016" y="3880462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项目目标与总体思路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B62537-0C41-C41A-5DCC-72306185738A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99248" y="0"/>
            <a:ext cx="449275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B12625-5092-A886-4705-C703A14C18DF}"/>
              </a:ext>
            </a:extLst>
          </p:cNvPr>
          <p:cNvSpPr txBox="1"/>
          <p:nvPr/>
        </p:nvSpPr>
        <p:spPr>
          <a:xfrm>
            <a:off x="829994" y="1273126"/>
            <a:ext cx="6098344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构建“教学</a:t>
            </a:r>
            <a:r>
              <a:rPr lang="en-US" altLang="zh-CN" dirty="0"/>
              <a:t>—</a:t>
            </a:r>
            <a:r>
              <a:rPr lang="zh-CN" altLang="en-US" dirty="0"/>
              <a:t>训练</a:t>
            </a:r>
            <a:r>
              <a:rPr lang="en-US" altLang="zh-CN" dirty="0"/>
              <a:t>—</a:t>
            </a:r>
            <a:r>
              <a:rPr lang="zh-CN" altLang="en-US" dirty="0"/>
              <a:t>反馈</a:t>
            </a:r>
            <a:r>
              <a:rPr lang="en-US" altLang="zh-CN" dirty="0"/>
              <a:t>—</a:t>
            </a:r>
            <a:r>
              <a:rPr lang="zh-CN" altLang="en-US" dirty="0"/>
              <a:t>改进”的完整教学闭环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利用 </a:t>
            </a:r>
            <a:r>
              <a:rPr lang="en-US" altLang="zh-CN" dirty="0"/>
              <a:t>AI </a:t>
            </a:r>
            <a:r>
              <a:rPr lang="zh-CN" altLang="en-US" dirty="0"/>
              <a:t>技术实现学生训练动作的自动识别与评估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为学生提供个性化、可量化的训练反馈与改进建议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为教师提供基于数据的教学支持与决策依据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推动高校体育教学向智能化、科学化方向发展</a:t>
            </a:r>
            <a:endParaRPr lang="en-US" dirty="0"/>
          </a:p>
        </p:txBody>
      </p:sp>
      <p:pic>
        <p:nvPicPr>
          <p:cNvPr id="32" name="图片 31" descr="图示&#10;&#10;AI 生成的内容可能不正确。">
            <a:extLst>
              <a:ext uri="{FF2B5EF4-FFF2-40B4-BE49-F238E27FC236}">
                <a16:creationId xmlns:a16="http://schemas.microsoft.com/office/drawing/2014/main" id="{77A28340-522C-3AAE-11AB-40B45D228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93" y="4127876"/>
            <a:ext cx="7264282" cy="17865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B0138-B16F-FC49-A34C-0DE4D11DC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>
            <a:extLst>
              <a:ext uri="{FF2B5EF4-FFF2-40B4-BE49-F238E27FC236}">
                <a16:creationId xmlns:a16="http://schemas.microsoft.com/office/drawing/2014/main" id="{A1EB492C-971E-0271-8485-90B75C0D3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04A7396-886F-2713-EA3F-82622BF6B3C9}"/>
              </a:ext>
            </a:extLst>
          </p:cNvPr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0CF04B-443D-0A56-706F-385E5F0F1234}"/>
              </a:ext>
            </a:extLst>
          </p:cNvPr>
          <p:cNvSpPr txBox="1"/>
          <p:nvPr/>
        </p:nvSpPr>
        <p:spPr>
          <a:xfrm>
            <a:off x="7403044" y="2561309"/>
            <a:ext cx="5054671" cy="63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系统总体架构</a:t>
            </a:r>
            <a:endParaRPr lang="en-US" altLang="zh-CN" sz="32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713172-61D5-4547-5852-A1FEF04B71DD}"/>
              </a:ext>
            </a:extLst>
          </p:cNvPr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架构选择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技术栈预览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系统分层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>
            <a:extLst>
              <a:ext uri="{FF2B5EF4-FFF2-40B4-BE49-F238E27FC236}">
                <a16:creationId xmlns:a16="http://schemas.microsoft.com/office/drawing/2014/main" id="{3DBCA563-425D-913C-02A9-67337D7B58CD}"/>
              </a:ext>
            </a:extLst>
          </p:cNvPr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7F4156-B3E7-E3FF-2D2E-1431341B7CD6}"/>
              </a:ext>
            </a:extLst>
          </p:cNvPr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TWO.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E9FA83-6F94-84BD-6F00-4A8C818B5894}"/>
              </a:ext>
            </a:extLst>
          </p:cNvPr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>
            <a:extLst>
              <a:ext uri="{FF2B5EF4-FFF2-40B4-BE49-F238E27FC236}">
                <a16:creationId xmlns:a16="http://schemas.microsoft.com/office/drawing/2014/main" id="{E6C2DA42-4C8A-47CB-F5C4-2696607F0B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1304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884E4-2D3A-A0F9-0562-E3E9E4D14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4461BE2-9CD3-0484-3012-DBA08FC4D526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391F9C-EBC5-71E8-8BB0-13895E8932CF}"/>
              </a:ext>
            </a:extLst>
          </p:cNvPr>
          <p:cNvSpPr txBox="1"/>
          <p:nvPr/>
        </p:nvSpPr>
        <p:spPr>
          <a:xfrm>
            <a:off x="170492" y="142875"/>
            <a:ext cx="5674633" cy="943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系统架构选择：</a:t>
            </a: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B/S + </a:t>
            </a: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模块化设计</a:t>
            </a:r>
          </a:p>
          <a:p>
            <a:pPr>
              <a:lnSpc>
                <a:spcPct val="120000"/>
              </a:lnSpc>
            </a:pPr>
            <a:endParaRPr lang="zh-CN" altLang="en-US" sz="2400" spc="100" dirty="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BEF7A26E-2C44-DA6A-1910-1DDE04A750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F14710-6951-9916-3042-EB30E4FB725C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99248" y="0"/>
            <a:ext cx="449275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0DC76B-EB17-971D-6C54-9D4B7E0E7F4B}"/>
              </a:ext>
            </a:extLst>
          </p:cNvPr>
          <p:cNvSpPr txBox="1"/>
          <p:nvPr/>
        </p:nvSpPr>
        <p:spPr>
          <a:xfrm>
            <a:off x="745588" y="1195753"/>
            <a:ext cx="6098344" cy="3784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采用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B/S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Browser / Server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）架构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用户通过浏览器访问系统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支持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PC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、平板、移动端等多终端使用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降低客户端部署与维护成本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采用模块化设计思想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主业务系统与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服务解耦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服务独立部署，便于模型升级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支持按需扩展，提高系统整体灵活性</a:t>
            </a:r>
          </a:p>
        </p:txBody>
      </p:sp>
    </p:spTree>
    <p:extLst>
      <p:ext uri="{BB962C8B-B14F-4D97-AF65-F5344CB8AC3E}">
        <p14:creationId xmlns:p14="http://schemas.microsoft.com/office/powerpoint/2010/main" val="29260439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E55A-E7AE-3880-3C6D-5E505D7E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F4FBAEF-C1BF-FEFB-A6B8-23EC2CF508BE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4411DD-E39D-9777-EE95-435FBAEB3CE2}"/>
              </a:ext>
            </a:extLst>
          </p:cNvPr>
          <p:cNvSpPr txBox="1"/>
          <p:nvPr/>
        </p:nvSpPr>
        <p:spPr>
          <a:xfrm>
            <a:off x="170492" y="142875"/>
            <a:ext cx="5674633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技术栈概览</a:t>
            </a: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D81A4BA9-4C77-8F24-3334-80DBE8763F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BA8928-EA4F-9984-414E-FBF8D29CFBC9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99248" y="0"/>
            <a:ext cx="4492752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8F6F22-B3E7-BB9F-4D78-3D9EA2FEC004}"/>
              </a:ext>
            </a:extLst>
          </p:cNvPr>
          <p:cNvSpPr txBox="1"/>
          <p:nvPr/>
        </p:nvSpPr>
        <p:spPr>
          <a:xfrm>
            <a:off x="731521" y="643268"/>
            <a:ext cx="6098344" cy="5862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前端技术：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 3 +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axios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构建响应式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界面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Tailwind CSS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实现快速样式开发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后端主系统：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.NET 8 + Web API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负责核心业务逻辑与接口服务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Python + 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FastAPI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构建服务接口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YOLOv8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实现动作识别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数据与存储：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数据库：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MySQL / Oracle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存储方式：对象存储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 CDN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加速</a:t>
            </a:r>
          </a:p>
        </p:txBody>
      </p:sp>
    </p:spTree>
    <p:extLst>
      <p:ext uri="{BB962C8B-B14F-4D97-AF65-F5344CB8AC3E}">
        <p14:creationId xmlns:p14="http://schemas.microsoft.com/office/powerpoint/2010/main" val="422608628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分层架构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0240" y="5054463"/>
            <a:ext cx="59264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展示层</a:t>
            </a:r>
            <a:endParaRPr lang="zh-CN" altLang="en-US" dirty="0"/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Web </a:t>
            </a:r>
            <a:r>
              <a:rPr lang="zh-CN" altLang="en-US" dirty="0"/>
              <a:t>的响应式用户界面</a:t>
            </a:r>
          </a:p>
          <a:p>
            <a:pPr lvl="1"/>
            <a:r>
              <a:rPr lang="zh-CN" altLang="en-US" dirty="0"/>
              <a:t>提供学生、教师等角色操作入口</a:t>
            </a:r>
          </a:p>
          <a:p>
            <a:r>
              <a:rPr lang="zh-CN" altLang="en-US" b="1" dirty="0"/>
              <a:t>业务层</a:t>
            </a:r>
            <a:endParaRPr lang="zh-CN" altLang="en-US" dirty="0"/>
          </a:p>
          <a:p>
            <a:pPr lvl="1"/>
            <a:r>
              <a:rPr lang="en-US" altLang="zh-CN" dirty="0"/>
              <a:t>.NET 8 </a:t>
            </a:r>
            <a:r>
              <a:rPr lang="zh-CN" altLang="en-US" dirty="0"/>
              <a:t>核心服务</a:t>
            </a:r>
          </a:p>
          <a:p>
            <a:pPr lvl="1"/>
            <a:r>
              <a:rPr lang="zh-CN" altLang="en-US" dirty="0"/>
              <a:t>实现用户管理、课程管理、作业管理等业务逻辑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5E1D31-57DE-AC44-8D91-56271627B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884" y="98609"/>
            <a:ext cx="8829822" cy="49115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49FCEF-B1C5-4569-53B5-56E3B869465A}"/>
              </a:ext>
            </a:extLst>
          </p:cNvPr>
          <p:cNvSpPr txBox="1"/>
          <p:nvPr/>
        </p:nvSpPr>
        <p:spPr>
          <a:xfrm>
            <a:off x="6233795" y="5061497"/>
            <a:ext cx="55283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AI </a:t>
            </a:r>
            <a:r>
              <a:rPr lang="zh-CN" altLang="en-US" b="1" dirty="0"/>
              <a:t>层</a:t>
            </a:r>
            <a:endParaRPr lang="zh-CN" altLang="en-US" dirty="0"/>
          </a:p>
          <a:p>
            <a:pPr lvl="1"/>
            <a:r>
              <a:rPr lang="zh-CN" altLang="en-US" dirty="0"/>
              <a:t>动作识别与智能对话服务</a:t>
            </a:r>
          </a:p>
          <a:p>
            <a:pPr lvl="1"/>
            <a:r>
              <a:rPr lang="zh-CN" altLang="en-US" dirty="0"/>
              <a:t>为教学与训练提供智能分析能力</a:t>
            </a:r>
          </a:p>
          <a:p>
            <a:r>
              <a:rPr lang="zh-CN" altLang="en-US" b="1" dirty="0"/>
              <a:t>数据层</a:t>
            </a:r>
            <a:endParaRPr lang="zh-CN" altLang="en-US" dirty="0"/>
          </a:p>
          <a:p>
            <a:pPr lvl="1"/>
            <a:r>
              <a:rPr lang="zh-CN" altLang="en-US" dirty="0"/>
              <a:t>结构化数据存储（数据库）</a:t>
            </a:r>
          </a:p>
          <a:p>
            <a:pPr lvl="1"/>
            <a:r>
              <a:rPr lang="zh-CN" altLang="en-US" dirty="0"/>
              <a:t>文件与视频存储（对象存储 </a:t>
            </a:r>
            <a:r>
              <a:rPr lang="en-US" altLang="zh-CN" dirty="0"/>
              <a:t>+ CDN</a:t>
            </a:r>
            <a:r>
              <a:rPr lang="zh-CN" altLang="en-US" dirty="0"/>
              <a:t>）</a:t>
            </a:r>
          </a:p>
          <a:p>
            <a:endParaRPr lang="en-US" dirty="0"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92.1534645669292,&quot;left&quot;:59.349987981315095,&quot;top&quot;:43.446456692913436,&quot;width&quot;:882.550012018684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24.5063791879454,&quot;left&quot;:468.732125984252,&quot;top&quot;:18.150000000000045,&quot;width&quot;:505.267874015748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3166</Words>
  <Application>Microsoft Office PowerPoint</Application>
  <PresentationFormat>宽屏</PresentationFormat>
  <Paragraphs>247</Paragraphs>
  <Slides>30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等线 Light</vt:lpstr>
      <vt:lpstr>汉仪大宋简</vt:lpstr>
      <vt:lpstr>微软雅黑 Light</vt:lpstr>
      <vt:lpstr>Arial</vt:lpstr>
      <vt:lpstr>Calibri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震罡 齐</cp:lastModifiedBy>
  <cp:revision>41</cp:revision>
  <dcterms:created xsi:type="dcterms:W3CDTF">2019-04-28T02:52:00Z</dcterms:created>
  <dcterms:modified xsi:type="dcterms:W3CDTF">2025-12-28T06:13:06Z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EC6664406A0847F3BCD388051DB60019_13</vt:lpwstr>
  </property>
</Properties>
</file>